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png>
</file>

<file path=ppt/media/image-10-6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svg>
</file>

<file path=ppt/media/image-4-1.png>
</file>

<file path=ppt/media/image-4-2.svg>
</file>

<file path=ppt/media/image-5-1.png>
</file>

<file path=ppt/media/image-5-2.png>
</file>

<file path=ppt/media/image-6-1.png>
</file>

<file path=ppt/media/image-6-10.png>
</file>

<file path=ppt/media/image-6-2.png>
</file>

<file path=ppt/media/image-6-3.svg>
</file>

<file path=ppt/media/image-6-4.png>
</file>

<file path=ppt/media/image-6-5.png>
</file>

<file path=ppt/media/image-6-6.svg>
</file>

<file path=ppt/media/image-6-7.png>
</file>

<file path=ppt/media/image-6-8.png>
</file>

<file path=ppt/media/image-6-9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slideLayout" Target="../slideLayouts/slideLayout1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3767" y="568404"/>
            <a:ext cx="1363980" cy="329327"/>
          </a:xfrm>
          <a:prstGeom prst="roundRect">
            <a:avLst>
              <a:gd name="adj" fmla="val 6390"/>
            </a:avLst>
          </a:prstGeom>
          <a:solidFill>
            <a:srgbClr val="ECE6DF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899" y="662940"/>
            <a:ext cx="140256" cy="140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29283" y="620911"/>
            <a:ext cx="943332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ACTION PLAN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613767" y="970955"/>
            <a:ext cx="6087070" cy="547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Strategic Recommendations</a:t>
            </a:r>
            <a:endParaRPr lang="en-US" sz="3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67" y="1781889"/>
            <a:ext cx="876776" cy="12906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65803" y="1957149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Boost Subscriptions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665803" y="2336244"/>
            <a:ext cx="6864429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Promote exclusive benefits and rewards to convert high-frequency buyers into subscribers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767" y="3072527"/>
            <a:ext cx="876776" cy="105215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65803" y="3247787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Loyalty Programs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665803" y="3626882"/>
            <a:ext cx="6864429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Reward repeat buyers to accelerate movement into the loyal customer segment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767" y="4124682"/>
            <a:ext cx="876776" cy="105215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665803" y="4299942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Optimize Discounts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665803" y="4679037"/>
            <a:ext cx="6864429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discount policy to balance sales growth with margin protection</a:t>
            </a:r>
            <a:endParaRPr lang="en-US" sz="1350" dirty="0"/>
          </a:p>
        </p:txBody>
      </p:sp>
      <p:sp>
        <p:nvSpPr>
          <p:cNvPr id="16" name="Shape 9"/>
          <p:cNvSpPr/>
          <p:nvPr/>
        </p:nvSpPr>
        <p:spPr>
          <a:xfrm>
            <a:off x="613767" y="5374124"/>
            <a:ext cx="7916466" cy="1055846"/>
          </a:xfrm>
          <a:prstGeom prst="roundRect">
            <a:avLst>
              <a:gd name="adj" fmla="val 2491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811887" y="5572244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Positioning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811887" y="5951339"/>
            <a:ext cx="752022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Highlight top-rated products (Gloves, Sandals, Boots) and best-sellers in marketing campaigns</a:t>
            </a:r>
            <a:endParaRPr lang="en-US" sz="1350" dirty="0"/>
          </a:p>
        </p:txBody>
      </p:sp>
      <p:sp>
        <p:nvSpPr>
          <p:cNvPr id="19" name="Shape 12"/>
          <p:cNvSpPr/>
          <p:nvPr/>
        </p:nvSpPr>
        <p:spPr>
          <a:xfrm>
            <a:off x="613767" y="6605230"/>
            <a:ext cx="7916466" cy="1055846"/>
          </a:xfrm>
          <a:prstGeom prst="roundRect">
            <a:avLst>
              <a:gd name="adj" fmla="val 2491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20" name="Text 13"/>
          <p:cNvSpPr/>
          <p:nvPr/>
        </p:nvSpPr>
        <p:spPr>
          <a:xfrm>
            <a:off x="811887" y="6803350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Targeted Marketing</a:t>
            </a:r>
            <a:endParaRPr lang="en-US" sz="1700" dirty="0"/>
          </a:p>
        </p:txBody>
      </p:sp>
      <p:sp>
        <p:nvSpPr>
          <p:cNvPr id="21" name="Text 14"/>
          <p:cNvSpPr/>
          <p:nvPr/>
        </p:nvSpPr>
        <p:spPr>
          <a:xfrm>
            <a:off x="811887" y="7182445"/>
            <a:ext cx="752022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on high-revenue age groups (Young Adults) and premium service users (Express shipping)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60684"/>
            <a:ext cx="2128004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728668"/>
            <a:ext cx="185582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177653"/>
            <a:ext cx="103041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Understanding Our Data Foundation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3339941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900113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862155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transaction records analyzed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125278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4231719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125278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per customer transaction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7563326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Categories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56884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Clothing, Accessories, Footwear, Outerwear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788491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5" name="Text 13"/>
          <p:cNvSpPr/>
          <p:nvPr/>
        </p:nvSpPr>
        <p:spPr>
          <a:xfrm>
            <a:off x="10894933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788491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Geographic distribution across regions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584311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includes customer demographics, purchase details, shopping behavior patterns, and subscription status with minimal missing data (37 values in Review Rating).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34814" y="509468"/>
            <a:ext cx="1829753" cy="363379"/>
          </a:xfrm>
          <a:prstGeom prst="roundRect">
            <a:avLst>
              <a:gd name="adj" fmla="val 6118"/>
            </a:avLst>
          </a:prstGeom>
          <a:noFill/>
          <a:ln w="7620">
            <a:solidFill>
              <a:srgbClr val="D3C5B6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53520" y="617101"/>
            <a:ext cx="148114" cy="1481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75690" y="572572"/>
            <a:ext cx="137017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ANALYSIS</a:t>
            </a:r>
            <a:endParaRPr lang="en-US" sz="1150" dirty="0"/>
          </a:p>
        </p:txBody>
      </p:sp>
      <p:sp>
        <p:nvSpPr>
          <p:cNvPr id="6" name="Text 2"/>
          <p:cNvSpPr/>
          <p:nvPr/>
        </p:nvSpPr>
        <p:spPr>
          <a:xfrm>
            <a:off x="6134814" y="946904"/>
            <a:ext cx="7328059" cy="578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Preparation &amp; Engineering</a:t>
            </a:r>
            <a:endParaRPr lang="en-US" sz="3600" dirty="0"/>
          </a:p>
        </p:txBody>
      </p:sp>
      <p:sp>
        <p:nvSpPr>
          <p:cNvPr id="7" name="Text 3"/>
          <p:cNvSpPr/>
          <p:nvPr/>
        </p:nvSpPr>
        <p:spPr>
          <a:xfrm>
            <a:off x="6134814" y="1803678"/>
            <a:ext cx="185261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6134814" y="2095738"/>
            <a:ext cx="7847171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9" name="Text 5"/>
          <p:cNvSpPr/>
          <p:nvPr/>
        </p:nvSpPr>
        <p:spPr>
          <a:xfrm>
            <a:off x="6134814" y="2234089"/>
            <a:ext cx="317885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Loading &amp; Exploration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6134814" y="2634615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Imported dataset using pandas, analyzed structure with df.info() and summary statistics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6134814" y="3255169"/>
            <a:ext cx="185261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6134814" y="3547229"/>
            <a:ext cx="7847171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3" name="Text 9"/>
          <p:cNvSpPr/>
          <p:nvPr/>
        </p:nvSpPr>
        <p:spPr>
          <a:xfrm>
            <a:off x="6134814" y="3685580"/>
            <a:ext cx="2315885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Cleaning</a:t>
            </a:r>
            <a:endParaRPr lang="en-US" sz="1800" dirty="0"/>
          </a:p>
        </p:txBody>
      </p:sp>
      <p:sp>
        <p:nvSpPr>
          <p:cNvPr id="14" name="Text 10"/>
          <p:cNvSpPr/>
          <p:nvPr/>
        </p:nvSpPr>
        <p:spPr>
          <a:xfrm>
            <a:off x="6134814" y="4086106"/>
            <a:ext cx="7847171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Imputed missing Review Rating values using median by category, standardized columns to snake case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6134814" y="5003006"/>
            <a:ext cx="185261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6" name="Shape 12"/>
          <p:cNvSpPr/>
          <p:nvPr/>
        </p:nvSpPr>
        <p:spPr>
          <a:xfrm>
            <a:off x="6134814" y="5295067"/>
            <a:ext cx="7847171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7" name="Text 13"/>
          <p:cNvSpPr/>
          <p:nvPr/>
        </p:nvSpPr>
        <p:spPr>
          <a:xfrm>
            <a:off x="6134814" y="5433417"/>
            <a:ext cx="2339816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</a:t>
            </a:r>
            <a:endParaRPr lang="en-US" sz="1800" dirty="0"/>
          </a:p>
        </p:txBody>
      </p:sp>
      <p:sp>
        <p:nvSpPr>
          <p:cNvPr id="18" name="Text 14"/>
          <p:cNvSpPr/>
          <p:nvPr/>
        </p:nvSpPr>
        <p:spPr>
          <a:xfrm>
            <a:off x="6134814" y="5833943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age_group bins and purchase_frequency_days for deeper analysis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6134814" y="6454497"/>
            <a:ext cx="185261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450" dirty="0"/>
          </a:p>
        </p:txBody>
      </p:sp>
      <p:sp>
        <p:nvSpPr>
          <p:cNvPr id="20" name="Shape 16"/>
          <p:cNvSpPr/>
          <p:nvPr/>
        </p:nvSpPr>
        <p:spPr>
          <a:xfrm>
            <a:off x="6134814" y="6746558"/>
            <a:ext cx="7847171" cy="2286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21" name="Text 17"/>
          <p:cNvSpPr/>
          <p:nvPr/>
        </p:nvSpPr>
        <p:spPr>
          <a:xfrm>
            <a:off x="6134814" y="6884908"/>
            <a:ext cx="2408039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Database Integration</a:t>
            </a:r>
            <a:endParaRPr lang="en-US" sz="1800" dirty="0"/>
          </a:p>
        </p:txBody>
      </p:sp>
      <p:sp>
        <p:nvSpPr>
          <p:cNvPr id="22" name="Text 18"/>
          <p:cNvSpPr/>
          <p:nvPr/>
        </p:nvSpPr>
        <p:spPr>
          <a:xfrm>
            <a:off x="6134814" y="7285434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Connected to PostgreSQL and loaded cleaned data for SQL analysis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39679"/>
            <a:ext cx="1809631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362075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307663"/>
            <a:ext cx="126527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INSIGHTS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756648"/>
            <a:ext cx="62711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Business Findings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032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6135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Male customers generated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$157,890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compared to female customers 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$75,191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— a significant revenue gap to address.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3032403"/>
            <a:ext cx="37889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36135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used discounts but still spent above average, indicating smart promotional targeting.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98576"/>
            <a:ext cx="6407944" cy="2191345"/>
          </a:xfrm>
          <a:prstGeom prst="roundRect">
            <a:avLst>
              <a:gd name="adj" fmla="val 1553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025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515808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Gloves: 3.86 rating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0604" y="595800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Sandals: 3.84 rating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0604" y="6400205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Boots: 3.82 rating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428548" y="4798576"/>
            <a:ext cx="6408063" cy="2191345"/>
          </a:xfrm>
          <a:prstGeom prst="roundRect">
            <a:avLst>
              <a:gd name="adj" fmla="val 1553"/>
            </a:avLst>
          </a:prstGeom>
          <a:solidFill>
            <a:srgbClr val="EEE8DD"/>
          </a:solidFill>
          <a:ln/>
        </p:spPr>
      </p:sp>
      <p:sp>
        <p:nvSpPr>
          <p:cNvPr id="16" name="Text 13"/>
          <p:cNvSpPr/>
          <p:nvPr/>
        </p:nvSpPr>
        <p:spPr>
          <a:xfrm>
            <a:off x="7655362" y="5025390"/>
            <a:ext cx="29823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7655362" y="5515808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Express shipping users spend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$60.48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on average vs.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$58.46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Standard — premium service attracts higher spenders.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370" y="530423"/>
            <a:ext cx="5156359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Subscription Analysis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2749510" y="2770108"/>
            <a:ext cx="2369939" cy="481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3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27%</a:t>
            </a:r>
            <a:endParaRPr lang="en-US" sz="3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9478" y="1565910"/>
            <a:ext cx="2890242" cy="28902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30341" y="469689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Subscription Rate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74370" y="5113496"/>
            <a:ext cx="652045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1,053 subscribers out of 3,900 customers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510713" y="2770108"/>
            <a:ext cx="2369939" cy="481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3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73%</a:t>
            </a:r>
            <a:endParaRPr lang="en-US" sz="3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680" y="1565910"/>
            <a:ext cx="2890242" cy="289024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491543" y="469689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Non-Subscribers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435572" y="5113496"/>
            <a:ext cx="652045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2,847 customers without subscriptions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674370" y="5811679"/>
            <a:ext cx="6405801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 and non-subscribers show similar average spending patterns (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$59.49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vs.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$59.87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), but non-subscribers drive significantly higher total revenue due to volume.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674370" y="6909435"/>
            <a:ext cx="640580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highlight>
                  <a:srgbClr val="D3C5B6"/>
                </a:highlight>
                <a:latin typeface="Gelasio" pitchFamily="34" charset="0"/>
                <a:ea typeface="Gelasio" pitchFamily="34" charset="-122"/>
                <a:cs typeface="Gelasio" pitchFamily="34" charset="-120"/>
              </a:rPr>
              <a:t>Opportunity: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Converting non-subscribers could unlock substantial revenue growth.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7557849" y="5811679"/>
            <a:ext cx="6405801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55596"/>
            <a:ext cx="2815590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D3C5B6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031200"/>
            <a:ext cx="25281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87805"/>
            <a:ext cx="92792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Understanding Customer Loyalty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536746"/>
            <a:ext cx="2152055" cy="80795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4892" y="2868335"/>
            <a:ext cx="318968" cy="318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57217" y="2763560"/>
            <a:ext cx="12868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New (83)</a:t>
            </a:r>
            <a:endParaRPr lang="en-US" sz="2200" dirty="0"/>
          </a:p>
        </p:txBody>
      </p:sp>
      <p:sp>
        <p:nvSpPr>
          <p:cNvPr id="8" name="Shape 4"/>
          <p:cNvSpPr/>
          <p:nvPr/>
        </p:nvSpPr>
        <p:spPr>
          <a:xfrm>
            <a:off x="5187077" y="3357801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4CEC3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401378"/>
            <a:ext cx="4304109" cy="807958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4892" y="3645813"/>
            <a:ext cx="318968" cy="3189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33304" y="3628192"/>
            <a:ext cx="2216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Returning (701)</a:t>
            </a:r>
            <a:endParaRPr lang="en-US" sz="2200" dirty="0"/>
          </a:p>
        </p:txBody>
      </p:sp>
      <p:sp>
        <p:nvSpPr>
          <p:cNvPr id="12" name="Shape 6"/>
          <p:cNvSpPr/>
          <p:nvPr/>
        </p:nvSpPr>
        <p:spPr>
          <a:xfrm>
            <a:off x="6263164" y="4222433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4CEC3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4266009"/>
            <a:ext cx="6456164" cy="807958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94773" y="4510445"/>
            <a:ext cx="318968" cy="31896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09272" y="4492823"/>
            <a:ext cx="1779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Loyal (3,116)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32911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customer base is dominated by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 customers (80%)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indicating strong retention. However, repeat buyers with 5+ purchases show mixed subscription adoption — 958 are subscribers while 2,518 are not.</a:t>
            </a:r>
            <a:endParaRPr lang="en-US" sz="1750" dirty="0"/>
          </a:p>
        </p:txBody>
      </p:sp>
      <p:sp>
        <p:nvSpPr>
          <p:cNvPr id="17" name="Shape 9"/>
          <p:cNvSpPr/>
          <p:nvPr/>
        </p:nvSpPr>
        <p:spPr>
          <a:xfrm>
            <a:off x="793790" y="6310074"/>
            <a:ext cx="13042821" cy="963811"/>
          </a:xfrm>
          <a:prstGeom prst="roundRect">
            <a:avLst>
              <a:gd name="adj" fmla="val 3530"/>
            </a:avLst>
          </a:prstGeom>
          <a:solidFill>
            <a:srgbClr val="E2D9CF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0604" y="6638925"/>
            <a:ext cx="283488" cy="226814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1530906" y="6593562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on converting high-frequency purchasers into subscribers to maximize lifetime value.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83681"/>
            <a:ext cx="84193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Performance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29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Clothing Category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19995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sellers: Blouse (171), Pants (171), Shirt (169)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4229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471999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sellers: Jewelry (171), Sunglasses (161), Belt (161)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4229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Footwear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71999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sellers: Sandals (160), Shoes (150), Sneakers (145)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42295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471999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sellers: Jacket (163), Coat (161)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79959"/>
            <a:ext cx="2200513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647944"/>
            <a:ext cx="192833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STRATEGY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096929"/>
            <a:ext cx="84462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Discount-Dependent Products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259217"/>
            <a:ext cx="3389948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3259217"/>
            <a:ext cx="1694974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7" name="Text 5"/>
          <p:cNvSpPr/>
          <p:nvPr/>
        </p:nvSpPr>
        <p:spPr>
          <a:xfrm>
            <a:off x="4353758" y="3259217"/>
            <a:ext cx="59864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50%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3826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Hat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5235893" y="3259217"/>
            <a:ext cx="2950488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10" name="Shape 8"/>
          <p:cNvSpPr/>
          <p:nvPr/>
        </p:nvSpPr>
        <p:spPr>
          <a:xfrm>
            <a:off x="5235893" y="3259217"/>
            <a:ext cx="1465183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11" name="Text 9"/>
          <p:cNvSpPr/>
          <p:nvPr/>
        </p:nvSpPr>
        <p:spPr>
          <a:xfrm>
            <a:off x="8356402" y="3259217"/>
            <a:ext cx="103810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49.66%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3826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Sneakers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9677995" y="3259217"/>
            <a:ext cx="2959894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14" name="Shape 12"/>
          <p:cNvSpPr/>
          <p:nvPr/>
        </p:nvSpPr>
        <p:spPr>
          <a:xfrm>
            <a:off x="9677995" y="3259217"/>
            <a:ext cx="1452324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15" name="Text 13"/>
          <p:cNvSpPr/>
          <p:nvPr/>
        </p:nvSpPr>
        <p:spPr>
          <a:xfrm>
            <a:off x="12807910" y="3259217"/>
            <a:ext cx="102870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49.07%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3826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Coat</a:t>
            </a:r>
            <a:endParaRPr lang="en-US" sz="2200" dirty="0"/>
          </a:p>
        </p:txBody>
      </p:sp>
      <p:sp>
        <p:nvSpPr>
          <p:cNvPr id="17" name="Shape 15"/>
          <p:cNvSpPr/>
          <p:nvPr/>
        </p:nvSpPr>
        <p:spPr>
          <a:xfrm>
            <a:off x="793790" y="4747379"/>
            <a:ext cx="3009186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4747379"/>
            <a:ext cx="1449467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19" name="Text 17"/>
          <p:cNvSpPr/>
          <p:nvPr/>
        </p:nvSpPr>
        <p:spPr>
          <a:xfrm>
            <a:off x="3972997" y="4747379"/>
            <a:ext cx="97940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48.17%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93790" y="5314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Sweater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5235893" y="4747379"/>
            <a:ext cx="3004185" cy="283488"/>
          </a:xfrm>
          <a:prstGeom prst="roundRect">
            <a:avLst>
              <a:gd name="adj" fmla="val 12002"/>
            </a:avLst>
          </a:prstGeom>
          <a:solidFill>
            <a:srgbClr val="EEE8DD"/>
          </a:solidFill>
          <a:ln/>
        </p:spPr>
      </p:sp>
      <p:sp>
        <p:nvSpPr>
          <p:cNvPr id="22" name="Shape 20"/>
          <p:cNvSpPr/>
          <p:nvPr/>
        </p:nvSpPr>
        <p:spPr>
          <a:xfrm>
            <a:off x="5235893" y="4747379"/>
            <a:ext cx="1423035" cy="283488"/>
          </a:xfrm>
          <a:prstGeom prst="roundRect">
            <a:avLst>
              <a:gd name="adj" fmla="val 12002"/>
            </a:avLst>
          </a:prstGeom>
          <a:solidFill>
            <a:srgbClr val="D3C5B6"/>
          </a:solidFill>
          <a:ln/>
        </p:spPr>
      </p:sp>
      <p:sp>
        <p:nvSpPr>
          <p:cNvPr id="23" name="Text 21"/>
          <p:cNvSpPr/>
          <p:nvPr/>
        </p:nvSpPr>
        <p:spPr>
          <a:xfrm>
            <a:off x="8410099" y="4747379"/>
            <a:ext cx="98440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47.37%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235893" y="5314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Pants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793790" y="592371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Nearly half of all purchases for these products involve discounts. This presents both an opportunity and a risk — while discounts drive volume, they may be eroding margins unnecessarily.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0792"/>
            <a:ext cx="7945398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Revenue Distribution by Age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0218" y="1777841"/>
            <a:ext cx="7425690" cy="35246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0218" y="5759529"/>
            <a:ext cx="7609642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Young adults lead revenue generation, contributing over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$62,000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Revenue is relatively balanced across age groups, suggesting broad market appeal.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0218" y="7046000"/>
            <a:ext cx="7609642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Average purchase amount across all segments: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$59.54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58263" y="5759529"/>
            <a:ext cx="4889421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Average Review Rating: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3.75/5.0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958263" y="6323767"/>
            <a:ext cx="4889421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Consistent satisfaction across demographics indicates product quality meets expectations.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2026-01-04T15:41:39Z</dcterms:created>
  <dcterms:modified xsi:type="dcterms:W3CDTF">2026-01-04T15:41:39Z</dcterms:modified>
</cp:coreProperties>
</file>